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84" r:id="rId2"/>
    <p:sldId id="266" r:id="rId3"/>
    <p:sldId id="268" r:id="rId4"/>
    <p:sldId id="259" r:id="rId5"/>
    <p:sldId id="267" r:id="rId6"/>
    <p:sldId id="263" r:id="rId7"/>
    <p:sldId id="262" r:id="rId8"/>
    <p:sldId id="278" r:id="rId9"/>
    <p:sldId id="281" r:id="rId10"/>
    <p:sldId id="277" r:id="rId11"/>
    <p:sldId id="264" r:id="rId12"/>
    <p:sldId id="270" r:id="rId13"/>
    <p:sldId id="282" r:id="rId14"/>
    <p:sldId id="260" r:id="rId15"/>
    <p:sldId id="283" r:id="rId16"/>
    <p:sldId id="271" r:id="rId17"/>
    <p:sldId id="272" r:id="rId18"/>
    <p:sldId id="274" r:id="rId19"/>
    <p:sldId id="258" r:id="rId20"/>
    <p:sldId id="27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44D529-D453-4094-B35E-A09C3533DB89}" v="2338" dt="2022-08-24T04:37:13.814"/>
    <p1510:client id="{AB13FEF1-38BC-7347-351A-103B16D22D4C}" v="2197" dt="2022-08-24T18:46:40.032"/>
    <p1510:client id="{BAC7071B-9EED-0B02-A6DD-1E10F7DC91BE}" v="803" dt="2022-08-25T04:14:17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533D1-19E7-D9EE-7FA9-294A7055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7C22CD-66D6-6956-1EE5-6E09ACC94167}"/>
              </a:ext>
            </a:extLst>
          </p:cNvPr>
          <p:cNvSpPr txBox="1">
            <a:spLocks/>
          </p:cNvSpPr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 err="1">
                <a:cs typeface="Calibri Light"/>
              </a:rPr>
              <a:t>PowRL</a:t>
            </a:r>
            <a:r>
              <a:rPr lang="en-US" sz="5000" dirty="0">
                <a:cs typeface="Calibri Light"/>
              </a:rPr>
              <a:t> : </a:t>
            </a:r>
            <a:r>
              <a:rPr lang="en-US" sz="5000" dirty="0">
                <a:ea typeface="+mj-lt"/>
                <a:cs typeface="+mj-lt"/>
              </a:rPr>
              <a:t>A Reinforcement Learning Framework for Robust Management of Power Networks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634F6-8B26-CF1F-3792-9428FC85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CA4EDFA8-5BB9-9A4F-14AF-B12E31CA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299849"/>
            <a:ext cx="7327900" cy="4474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6EF08-0845-9E6A-8559-121E7793DBA8}"/>
              </a:ext>
            </a:extLst>
          </p:cNvPr>
          <p:cNvSpPr txBox="1"/>
          <p:nvPr/>
        </p:nvSpPr>
        <p:spPr>
          <a:xfrm>
            <a:off x="520700" y="6064249"/>
            <a:ext cx="11061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Ref : </a:t>
            </a:r>
            <a:r>
              <a:rPr lang="en-US" dirty="0">
                <a:ea typeface="+mn-lt"/>
                <a:cs typeface="+mn-lt"/>
              </a:rPr>
              <a:t>https://spinningup.openai.com/en/latest/algorithms/ppo.html?highlight=PPO#documentation-pytorch-version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7AF00A-C3C6-88E3-6256-FC1EAAF0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PPO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1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6401-7F90-C58C-0304-33FF19F1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687B0-8279-7AD1-2429-F565A7C0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553CDF-7E5E-BA54-1E63-32DC51CFC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025"/>
            <a:ext cx="11049000" cy="4325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Time-step information (t) : month, date, hour, minute and day of week </a:t>
            </a:r>
            <a:endParaRPr lang="en-US" dirty="0">
              <a:cs typeface="Calibri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Generator features (</a:t>
            </a:r>
            <a:r>
              <a:rPr lang="en-US" dirty="0" err="1">
                <a:ea typeface="+mn-lt"/>
                <a:cs typeface="+mn-lt"/>
              </a:rPr>
              <a:t>F</a:t>
            </a:r>
            <a:r>
              <a:rPr lang="en-US" baseline="-25000" dirty="0" err="1">
                <a:ea typeface="+mn-lt"/>
                <a:cs typeface="+mn-lt"/>
              </a:rPr>
              <a:t>gen</a:t>
            </a:r>
            <a:r>
              <a:rPr lang="en-US" dirty="0">
                <a:ea typeface="+mn-lt"/>
                <a:cs typeface="+mn-lt"/>
              </a:rPr>
              <a:t>) : </a:t>
            </a:r>
            <a:r>
              <a:rPr lang="en-US" dirty="0" err="1">
                <a:ea typeface="+mn-lt"/>
                <a:cs typeface="+mn-lt"/>
              </a:rPr>
              <a:t>P</a:t>
            </a:r>
            <a:r>
              <a:rPr lang="en-US" baseline="-25000" dirty="0" err="1">
                <a:ea typeface="+mn-lt"/>
                <a:cs typeface="+mn-lt"/>
              </a:rPr>
              <a:t>gen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Q</a:t>
            </a:r>
            <a:r>
              <a:rPr lang="en-US" baseline="-25000" dirty="0" err="1">
                <a:ea typeface="+mn-lt"/>
                <a:cs typeface="+mn-lt"/>
              </a:rPr>
              <a:t>gen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V</a:t>
            </a:r>
            <a:r>
              <a:rPr lang="en-US" baseline="-25000" dirty="0" err="1">
                <a:ea typeface="+mn-lt"/>
                <a:cs typeface="+mn-lt"/>
              </a:rPr>
              <a:t>gen</a:t>
            </a:r>
            <a:endParaRPr lang="en-US" baseline="-25000" dirty="0" err="1">
              <a:cs typeface="Calibri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Load features (</a:t>
            </a:r>
            <a:r>
              <a:rPr lang="en-US" dirty="0" err="1">
                <a:ea typeface="+mn-lt"/>
                <a:cs typeface="+mn-lt"/>
              </a:rPr>
              <a:t>F</a:t>
            </a:r>
            <a:r>
              <a:rPr lang="en-US" baseline="-25000" dirty="0" err="1">
                <a:ea typeface="+mn-lt"/>
                <a:cs typeface="+mn-lt"/>
              </a:rPr>
              <a:t>load</a:t>
            </a:r>
            <a:r>
              <a:rPr lang="en-US" dirty="0">
                <a:ea typeface="+mn-lt"/>
                <a:cs typeface="+mn-lt"/>
              </a:rPr>
              <a:t>) : </a:t>
            </a:r>
            <a:r>
              <a:rPr lang="en-US" dirty="0" err="1">
                <a:ea typeface="+mn-lt"/>
                <a:cs typeface="+mn-lt"/>
              </a:rPr>
              <a:t>P</a:t>
            </a:r>
            <a:r>
              <a:rPr lang="en-US" baseline="-25000" dirty="0" err="1">
                <a:ea typeface="+mn-lt"/>
                <a:cs typeface="+mn-lt"/>
              </a:rPr>
              <a:t>load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Q</a:t>
            </a:r>
            <a:r>
              <a:rPr lang="en-US" baseline="-25000" dirty="0" err="1">
                <a:ea typeface="+mn-lt"/>
                <a:cs typeface="+mn-lt"/>
              </a:rPr>
              <a:t>load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V</a:t>
            </a:r>
            <a:r>
              <a:rPr lang="en-US" baseline="-25000" dirty="0" err="1">
                <a:ea typeface="+mn-lt"/>
                <a:cs typeface="+mn-lt"/>
              </a:rPr>
              <a:t>load</a:t>
            </a:r>
            <a:endParaRPr lang="en-US" baseline="-25000" dirty="0">
              <a:ea typeface="+mn-lt"/>
              <a:cs typeface="+mn-lt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Line features (</a:t>
            </a:r>
            <a:r>
              <a:rPr lang="en-US" dirty="0" err="1">
                <a:ea typeface="+mn-lt"/>
                <a:cs typeface="+mn-lt"/>
              </a:rPr>
              <a:t>F</a:t>
            </a:r>
            <a:r>
              <a:rPr lang="en-US" baseline="-25000" dirty="0" err="1">
                <a:ea typeface="+mn-lt"/>
                <a:cs typeface="+mn-lt"/>
              </a:rPr>
              <a:t>line</a:t>
            </a:r>
            <a:r>
              <a:rPr lang="en-US" dirty="0">
                <a:ea typeface="+mn-lt"/>
                <a:cs typeface="+mn-lt"/>
              </a:rPr>
              <a:t>) : P</a:t>
            </a:r>
            <a:r>
              <a:rPr lang="en-US" baseline="-25000" dirty="0">
                <a:ea typeface="+mn-lt"/>
                <a:cs typeface="+mn-lt"/>
              </a:rPr>
              <a:t>or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Q</a:t>
            </a:r>
            <a:r>
              <a:rPr lang="en-US" baseline="-25000" dirty="0" err="1">
                <a:ea typeface="+mn-lt"/>
                <a:cs typeface="+mn-lt"/>
              </a:rPr>
              <a:t>or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V</a:t>
            </a:r>
            <a:r>
              <a:rPr lang="en-US" baseline="-25000" dirty="0" err="1">
                <a:ea typeface="+mn-lt"/>
                <a:cs typeface="+mn-lt"/>
              </a:rPr>
              <a:t>or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</a:t>
            </a:r>
            <a:r>
              <a:rPr lang="en-US" baseline="-25000" dirty="0" err="1">
                <a:ea typeface="+mn-lt"/>
                <a:cs typeface="+mn-lt"/>
              </a:rPr>
              <a:t>or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</a:t>
            </a:r>
            <a:r>
              <a:rPr lang="en-US" baseline="-25000" dirty="0" err="1">
                <a:ea typeface="+mn-lt"/>
                <a:cs typeface="+mn-lt"/>
              </a:rPr>
              <a:t>ex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Q</a:t>
            </a:r>
            <a:r>
              <a:rPr lang="en-US" baseline="-25000" dirty="0" err="1">
                <a:ea typeface="+mn-lt"/>
                <a:cs typeface="+mn-lt"/>
              </a:rPr>
              <a:t>ex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V</a:t>
            </a:r>
            <a:r>
              <a:rPr lang="en-US" baseline="-25000" dirty="0">
                <a:ea typeface="+mn-lt"/>
                <a:cs typeface="+mn-lt"/>
              </a:rPr>
              <a:t>ex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</a:t>
            </a:r>
            <a:r>
              <a:rPr lang="en-US" baseline="-25000" dirty="0" err="1">
                <a:ea typeface="+mn-lt"/>
                <a:cs typeface="+mn-lt"/>
              </a:rPr>
              <a:t>ex</a:t>
            </a:r>
            <a:endParaRPr lang="en-US" baseline="-25000" dirty="0">
              <a:ea typeface="+mn-lt"/>
              <a:cs typeface="+mn-lt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Other features are line status (I</a:t>
            </a:r>
            <a:r>
              <a:rPr lang="en-US" baseline="-25000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), line rho value (ρ), topology vector of the power grid (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baseline="-25000" err="1">
                <a:ea typeface="+mn-lt"/>
                <a:cs typeface="+mn-lt"/>
              </a:rPr>
              <a:t>topo_vect</a:t>
            </a:r>
            <a:r>
              <a:rPr lang="en-US" dirty="0">
                <a:ea typeface="+mn-lt"/>
                <a:cs typeface="+mn-lt"/>
              </a:rPr>
              <a:t>), timestep overflow (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of</a:t>
            </a:r>
            <a:r>
              <a:rPr lang="en-US" dirty="0">
                <a:ea typeface="+mn-lt"/>
                <a:cs typeface="+mn-lt"/>
              </a:rPr>
              <a:t>), cooldown period of line (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l</a:t>
            </a:r>
            <a:r>
              <a:rPr lang="en-US" dirty="0">
                <a:ea typeface="+mn-lt"/>
                <a:cs typeface="+mn-lt"/>
              </a:rPr>
              <a:t>) and substations (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s</a:t>
            </a:r>
            <a:r>
              <a:rPr lang="en-US" dirty="0">
                <a:ea typeface="+mn-lt"/>
                <a:cs typeface="+mn-lt"/>
              </a:rPr>
              <a:t>) and the time of next planned maintenance 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nm</a:t>
            </a:r>
            <a:r>
              <a:rPr lang="en-US" dirty="0">
                <a:ea typeface="+mn-lt"/>
                <a:cs typeface="+mn-lt"/>
              </a:rPr>
              <a:t> and its duration t</a:t>
            </a:r>
            <a:r>
              <a:rPr lang="en-US" baseline="-25000" dirty="0">
                <a:ea typeface="+mn-lt"/>
                <a:cs typeface="+mn-lt"/>
              </a:rPr>
              <a:t>d.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St := [t , </a:t>
            </a:r>
            <a:r>
              <a:rPr lang="en-US" err="1">
                <a:ea typeface="+mn-lt"/>
                <a:cs typeface="+mn-lt"/>
              </a:rPr>
              <a:t>F</a:t>
            </a:r>
            <a:r>
              <a:rPr lang="en-US" baseline="-25000" err="1">
                <a:ea typeface="+mn-lt"/>
                <a:cs typeface="+mn-lt"/>
              </a:rPr>
              <a:t>gen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F</a:t>
            </a:r>
            <a:r>
              <a:rPr lang="en-US" baseline="-25000" err="1">
                <a:ea typeface="+mn-lt"/>
                <a:cs typeface="+mn-lt"/>
              </a:rPr>
              <a:t>load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F</a:t>
            </a:r>
            <a:r>
              <a:rPr lang="en-US" baseline="-25000" err="1">
                <a:ea typeface="+mn-lt"/>
                <a:cs typeface="+mn-lt"/>
              </a:rPr>
              <a:t>line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I</a:t>
            </a:r>
            <a:r>
              <a:rPr lang="en-US" baseline="-25000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 , ρ ,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 baseline="-25000" err="1">
                <a:ea typeface="+mn-lt"/>
                <a:cs typeface="+mn-lt"/>
              </a:rPr>
              <a:t>topo_vect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of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l</a:t>
            </a:r>
            <a:r>
              <a:rPr lang="en-US" dirty="0">
                <a:ea typeface="+mn-lt"/>
                <a:cs typeface="+mn-lt"/>
              </a:rPr>
              <a:t> , 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s</a:t>
            </a:r>
            <a:r>
              <a:rPr lang="en-US" dirty="0">
                <a:ea typeface="+mn-lt"/>
                <a:cs typeface="+mn-lt"/>
              </a:rPr>
              <a:t> , </a:t>
            </a:r>
            <a:r>
              <a:rPr lang="en-US" err="1">
                <a:ea typeface="+mn-lt"/>
                <a:cs typeface="+mn-lt"/>
              </a:rPr>
              <a:t>t</a:t>
            </a:r>
            <a:r>
              <a:rPr lang="en-US" baseline="-25000" err="1">
                <a:ea typeface="+mn-lt"/>
                <a:cs typeface="+mn-lt"/>
              </a:rPr>
              <a:t>nm</a:t>
            </a:r>
            <a:r>
              <a:rPr lang="en-US" baseline="-25000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, t</a:t>
            </a:r>
            <a:r>
              <a:rPr lang="en-US" baseline="-25000" dirty="0">
                <a:ea typeface="+mn-lt"/>
                <a:cs typeface="+mn-lt"/>
              </a:rPr>
              <a:t>d</a:t>
            </a:r>
            <a:r>
              <a:rPr lang="en-US" dirty="0">
                <a:ea typeface="+mn-lt"/>
                <a:cs typeface="+mn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1275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A66E-9B60-54AF-F4AF-64662128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Actions and Reward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C67A3-A3C0-AEA3-D522-AC11EF942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Action</a:t>
            </a:r>
            <a:endParaRPr lang="en-US">
              <a:cs typeface="Calibri" panose="020F0502020204030204"/>
            </a:endParaRPr>
          </a:p>
          <a:p>
            <a:pPr lvl="1"/>
            <a:r>
              <a:rPr lang="en-US" dirty="0">
                <a:cs typeface="Calibri"/>
              </a:rPr>
              <a:t>The action space is a set of 240 topological actions.</a:t>
            </a:r>
          </a:p>
          <a:p>
            <a:pPr lvl="1"/>
            <a:r>
              <a:rPr lang="en-US" dirty="0">
                <a:cs typeface="Calibri"/>
              </a:rPr>
              <a:t>These action are picked based on their impact on network control through extensive simulation.</a:t>
            </a:r>
          </a:p>
          <a:p>
            <a:r>
              <a:rPr lang="en-US" dirty="0">
                <a:cs typeface="Calibri"/>
              </a:rPr>
              <a:t>Reward</a:t>
            </a:r>
            <a:endParaRPr lang="en-US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The step reward is designed to incur additional penalty when the maximum line rho </a:t>
            </a:r>
            <a:r>
              <a:rPr lang="en-US" dirty="0" err="1">
                <a:ea typeface="+mn-lt"/>
                <a:cs typeface="+mn-lt"/>
              </a:rPr>
              <a:t>ρ</a:t>
            </a:r>
            <a:r>
              <a:rPr lang="en-US" baseline="-25000" dirty="0" err="1">
                <a:ea typeface="+mn-lt"/>
                <a:cs typeface="+mn-lt"/>
              </a:rPr>
              <a:t>max</a:t>
            </a:r>
            <a:r>
              <a:rPr lang="en-US" dirty="0">
                <a:ea typeface="+mn-lt"/>
                <a:cs typeface="+mn-lt"/>
              </a:rPr>
              <a:t> exceeds the </a:t>
            </a:r>
            <a:r>
              <a:rPr lang="en-US" dirty="0" err="1">
                <a:ea typeface="+mn-lt"/>
                <a:cs typeface="+mn-lt"/>
              </a:rPr>
              <a:t>ρ</a:t>
            </a:r>
            <a:r>
              <a:rPr lang="en-US" baseline="-25000" dirty="0" err="1">
                <a:ea typeface="+mn-lt"/>
                <a:cs typeface="+mn-lt"/>
              </a:rPr>
              <a:t>safety</a:t>
            </a:r>
            <a:r>
              <a:rPr lang="en-US" baseline="-25000" dirty="0">
                <a:ea typeface="+mn-lt"/>
                <a:cs typeface="+mn-lt"/>
              </a:rPr>
              <a:t> threshold</a:t>
            </a:r>
            <a:r>
              <a:rPr lang="en-US" dirty="0">
                <a:ea typeface="+mn-lt"/>
                <a:cs typeface="+mn-lt"/>
              </a:rPr>
              <a:t> of 0.95,</a:t>
            </a: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9759B-0A6D-E836-9D6F-91B483B9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FBF55B5-D6AF-9742-ACF1-2949A57DE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95" y="4697287"/>
            <a:ext cx="5532408" cy="118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9D47-394C-15DD-AB6D-83DD59D1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Heuristic-guided topological actions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99F01-098D-8E6D-2E73-ECF4827C2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Disengage RL agent during ‘acceptable’ grid operation</a:t>
            </a:r>
            <a:endParaRPr lang="en-US"/>
          </a:p>
          <a:p>
            <a:pPr algn="just"/>
            <a:r>
              <a:rPr lang="en-US" dirty="0">
                <a:ea typeface="+mn-lt"/>
                <a:cs typeface="+mn-lt"/>
              </a:rPr>
              <a:t>Manually disconnect a line during sustained periods of overflow in order to avoid permanent damage, as well as allowing </a:t>
            </a:r>
            <a:r>
              <a:rPr lang="en-US" dirty="0" err="1">
                <a:ea typeface="+mn-lt"/>
                <a:cs typeface="+mn-lt"/>
              </a:rPr>
              <a:t>PowRL</a:t>
            </a:r>
            <a:r>
              <a:rPr lang="en-US" dirty="0">
                <a:ea typeface="+mn-lt"/>
                <a:cs typeface="+mn-lt"/>
              </a:rPr>
              <a:t> to reconnect the line back soon after the cooldown period ends.</a:t>
            </a:r>
          </a:p>
          <a:p>
            <a:pPr algn="just"/>
            <a:r>
              <a:rPr lang="en-US" dirty="0">
                <a:ea typeface="+mn-lt"/>
                <a:cs typeface="+mn-lt"/>
              </a:rPr>
              <a:t>Any network reconfigurations are restored to original state as soon as the contingency ends </a:t>
            </a:r>
          </a:p>
          <a:p>
            <a:pPr algn="just"/>
            <a:r>
              <a:rPr lang="en-US" dirty="0">
                <a:ea typeface="+mn-lt"/>
                <a:cs typeface="+mn-lt"/>
              </a:rPr>
              <a:t>Reconnect the line back soon the scheduled maintenance period is over</a:t>
            </a:r>
          </a:p>
          <a:p>
            <a:pPr algn="just"/>
            <a:r>
              <a:rPr lang="en-US" dirty="0">
                <a:ea typeface="+mn-lt"/>
                <a:cs typeface="+mn-lt"/>
              </a:rPr>
              <a:t>Do not disconnect lines that result in network bifurcation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33CE7-8A53-DDD4-D625-A599E644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ADB6-1BF7-4FD8-AAEF-803D121EB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Optimal Action Selection</a:t>
            </a:r>
            <a:endParaRPr lang="en-US" dirty="0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FFCDA47F-E4B2-BF52-ACEA-771CEA1E6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35" y="2375887"/>
            <a:ext cx="10860065" cy="2491946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0A05C7-0AF3-8D09-B529-060509E4D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7F5D2-DFF1-C1D7-9693-5314B56FD574}"/>
              </a:ext>
            </a:extLst>
          </p:cNvPr>
          <p:cNvSpPr txBox="1"/>
          <p:nvPr/>
        </p:nvSpPr>
        <p:spPr>
          <a:xfrm>
            <a:off x="1663700" y="5372100"/>
            <a:ext cx="9169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Figure 4: Schematic of </a:t>
            </a:r>
            <a:r>
              <a:rPr lang="en-US" dirty="0" err="1"/>
              <a:t>PowRL</a:t>
            </a:r>
            <a:r>
              <a:rPr lang="en-US" dirty="0"/>
              <a:t>: </a:t>
            </a:r>
            <a:r>
              <a:rPr lang="en-US" dirty="0" err="1"/>
              <a:t>PowRL</a:t>
            </a:r>
            <a:r>
              <a:rPr lang="en-US" dirty="0"/>
              <a:t> combines RL-agent with a threshold based heuristic scheme </a:t>
            </a:r>
          </a:p>
        </p:txBody>
      </p:sp>
    </p:spTree>
    <p:extLst>
      <p:ext uri="{BB962C8B-B14F-4D97-AF65-F5344CB8AC3E}">
        <p14:creationId xmlns:p14="http://schemas.microsoft.com/office/powerpoint/2010/main" val="151524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AB437-20DC-9F85-9C0B-DC23CA95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4F4E-4567-3D1F-CE97-F609AB38A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 err="1">
                <a:ea typeface="+mn-lt"/>
                <a:cs typeface="+mn-lt"/>
              </a:rPr>
              <a:t>PowRL</a:t>
            </a:r>
            <a:r>
              <a:rPr lang="en-US" dirty="0">
                <a:ea typeface="+mn-lt"/>
                <a:cs typeface="+mn-lt"/>
              </a:rPr>
              <a:t> runs on Grid2Op, which emulates the sequential decision-making in the power system, where each episode is divided into a list of states each corresponding to a time step of 5 minutes.</a:t>
            </a:r>
            <a:endParaRPr lang="en-US"/>
          </a:p>
          <a:p>
            <a:pPr algn="just"/>
            <a:r>
              <a:rPr lang="en-US" dirty="0">
                <a:ea typeface="+mn-lt"/>
                <a:cs typeface="+mn-lt"/>
              </a:rPr>
              <a:t>Lightsim2grid backend to the Grid2Op platform in order to accelerate the computation.</a:t>
            </a:r>
          </a:p>
          <a:p>
            <a:pPr algn="just"/>
            <a:r>
              <a:rPr lang="en-US" dirty="0">
                <a:cs typeface="Calibri"/>
              </a:rPr>
              <a:t>Agent is evaluated over three different datasets;</a:t>
            </a:r>
          </a:p>
          <a:p>
            <a:pPr marL="914400" lvl="1" indent="-457200" algn="just">
              <a:buAutoNum type="romanUcPeriod"/>
            </a:pPr>
            <a:r>
              <a:rPr lang="en-US" dirty="0" err="1">
                <a:cs typeface="Calibri"/>
              </a:rPr>
              <a:t>NeurIPS</a:t>
            </a:r>
            <a:r>
              <a:rPr lang="en-US" dirty="0">
                <a:cs typeface="Calibri"/>
              </a:rPr>
              <a:t> 2020 L2RPN Online data</a:t>
            </a:r>
          </a:p>
          <a:p>
            <a:pPr marL="914400" lvl="1" indent="-457200" algn="just">
              <a:buAutoNum type="romanUcPeriod"/>
            </a:pPr>
            <a:r>
              <a:rPr lang="en-US" dirty="0" err="1">
                <a:cs typeface="Calibri"/>
              </a:rPr>
              <a:t>NeurIPS</a:t>
            </a:r>
            <a:r>
              <a:rPr lang="en-US" dirty="0">
                <a:cs typeface="Calibri"/>
              </a:rPr>
              <a:t> 2020 L2RPN Offline data</a:t>
            </a:r>
          </a:p>
          <a:p>
            <a:pPr marL="914400" lvl="1" indent="-457200" algn="just">
              <a:buAutoNum type="romanUcPeriod"/>
            </a:pPr>
            <a:r>
              <a:rPr lang="en-US" dirty="0">
                <a:cs typeface="Calibri"/>
              </a:rPr>
              <a:t>WCCI 2020 L2RPN offline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8BAF4-E297-906D-9C3B-8D84BA16C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5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AFEB1892-0934-43C6-189C-C9DE53105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6815" y="1282831"/>
            <a:ext cx="4397549" cy="45392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86629-49F7-4F10-A106-03D7242BD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B9FDB638-C3BF-6DCD-6C6F-D026C5621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70" y="1286755"/>
            <a:ext cx="4402898" cy="4534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6ACAB6-5183-448D-89D9-0898925848F9}"/>
              </a:ext>
            </a:extLst>
          </p:cNvPr>
          <p:cNvSpPr txBox="1"/>
          <p:nvPr/>
        </p:nvSpPr>
        <p:spPr>
          <a:xfrm>
            <a:off x="635000" y="5727700"/>
            <a:ext cx="5080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Figure 5: Survival percentages of various agents on the L2RPN </a:t>
            </a:r>
            <a:r>
              <a:rPr lang="en-US" dirty="0" err="1"/>
              <a:t>NeurIPS</a:t>
            </a:r>
            <a:r>
              <a:rPr lang="en-US" dirty="0"/>
              <a:t> 2020 challenge  Online </a:t>
            </a:r>
            <a:r>
              <a:rPr lang="en-US" dirty="0">
                <a:ea typeface="+mn-lt"/>
                <a:cs typeface="+mn-lt"/>
              </a:rPr>
              <a:t>dataset </a:t>
            </a:r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1514-2C30-FC96-CAC0-BC382F800334}"/>
              </a:ext>
            </a:extLst>
          </p:cNvPr>
          <p:cNvSpPr txBox="1"/>
          <p:nvPr/>
        </p:nvSpPr>
        <p:spPr>
          <a:xfrm>
            <a:off x="6273800" y="5727699"/>
            <a:ext cx="5080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Figure 6: Survival percentages of various agents on the L2RPN </a:t>
            </a:r>
            <a:r>
              <a:rPr lang="en-US" dirty="0" err="1"/>
              <a:t>NeurIPS</a:t>
            </a:r>
            <a:r>
              <a:rPr lang="en-US" dirty="0"/>
              <a:t> 2020 challenge  Offline </a:t>
            </a:r>
            <a:r>
              <a:rPr lang="en-US" dirty="0">
                <a:ea typeface="+mn-lt"/>
                <a:cs typeface="+mn-lt"/>
              </a:rPr>
              <a:t>dataset </a:t>
            </a:r>
            <a:endParaRPr lang="en-US" dirty="0">
              <a:cs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A8AEE1-CE18-72FA-BB0C-68DF29A6E84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63473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8DE84-345A-8772-902F-1695AA03F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B16BE7C-5720-EC9B-93A8-64889FF2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07" y="1520315"/>
            <a:ext cx="4246323" cy="4305192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558F39B7-A3E8-4F6C-2675-0A2CBBBC2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322" y="1702769"/>
            <a:ext cx="5613400" cy="3940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3E38C2-E1C5-B321-B311-242D130F1EDB}"/>
              </a:ext>
            </a:extLst>
          </p:cNvPr>
          <p:cNvSpPr txBox="1"/>
          <p:nvPr/>
        </p:nvSpPr>
        <p:spPr>
          <a:xfrm>
            <a:off x="6843038" y="5822689"/>
            <a:ext cx="4749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Figure 8: Diversity of remedial actions distributed across multiple substations.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C005E-B2C5-03A3-E47B-63F5F02DF982}"/>
              </a:ext>
            </a:extLst>
          </p:cNvPr>
          <p:cNvSpPr txBox="1"/>
          <p:nvPr/>
        </p:nvSpPr>
        <p:spPr>
          <a:xfrm>
            <a:off x="1095374" y="5826777"/>
            <a:ext cx="46513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Figure 7: Survival percentages of various agents on the L2RPN WCCI 2020 challenge (Offline)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FD3C5AB-6C2E-85F7-9E76-5D61F44DC2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54558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7C827-0C01-DE5F-92E4-2251DDAF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713D9BE2-CA37-DF34-7E62-346AA6D7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126244"/>
            <a:ext cx="8420100" cy="5113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60139-60B1-2E32-E384-BEBECEF723BD}"/>
              </a:ext>
            </a:extLst>
          </p:cNvPr>
          <p:cNvSpPr txBox="1"/>
          <p:nvPr/>
        </p:nvSpPr>
        <p:spPr>
          <a:xfrm>
            <a:off x="1041400" y="6184900"/>
            <a:ext cx="10236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Figure 9: Scenario-wise survival percentage and scores on the L2RPN </a:t>
            </a:r>
            <a:r>
              <a:rPr lang="en-US" dirty="0" err="1"/>
              <a:t>NeurIPS</a:t>
            </a:r>
            <a:r>
              <a:rPr lang="en-US" dirty="0"/>
              <a:t> 2020 challenge data (Online)</a:t>
            </a:r>
            <a:endParaRPr lang="en-US" dirty="0">
              <a:cs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A131BF-9C4C-638C-EDF2-09FC8F277D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4117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3FD973-4274-CDC0-2A4C-EB6C98D5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C115C4F-4D96-32D3-340F-075334D15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72" y="1093828"/>
            <a:ext cx="8573265" cy="5079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05C3F-1D7F-6450-2286-12954947D3DB}"/>
              </a:ext>
            </a:extLst>
          </p:cNvPr>
          <p:cNvSpPr txBox="1"/>
          <p:nvPr/>
        </p:nvSpPr>
        <p:spPr>
          <a:xfrm>
            <a:off x="1099333" y="6163675"/>
            <a:ext cx="103560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Figure 10: Scenario-wise survival percentage and scores on the L2RPN </a:t>
            </a:r>
            <a:r>
              <a:rPr lang="en-US" dirty="0" err="1"/>
              <a:t>NeurIPS</a:t>
            </a:r>
            <a:r>
              <a:rPr lang="en-US" dirty="0"/>
              <a:t> 2020 challenge data (Offline)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756CB-6C71-EE03-5A5D-A091486215F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7655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0520-9879-1E52-3F18-A13304D71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0144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Motivating Example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76B63-BE53-80E9-274F-3BC2E7A8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/>
              <a:t>2</a:t>
            </a:fld>
            <a:endParaRPr lang="en-US" dirty="0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8BCBB15F-A1FC-EA42-293D-5D70CA4AD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558" y="2131748"/>
            <a:ext cx="10515600" cy="2272602"/>
          </a:xfrm>
        </p:spPr>
      </p:pic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38D6A5E1-5240-02E1-CDC5-CE5BA23DC02E}"/>
              </a:ext>
            </a:extLst>
          </p:cNvPr>
          <p:cNvSpPr txBox="1">
            <a:spLocks/>
          </p:cNvSpPr>
          <p:nvPr/>
        </p:nvSpPr>
        <p:spPr>
          <a:xfrm>
            <a:off x="713405" y="4930557"/>
            <a:ext cx="11478954" cy="7623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Figure 1: Reliable operation through bus-splitting: instead of disconnecting the overloaded line, a simpler and </a:t>
            </a:r>
            <a:endParaRPr lang="en-US"/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                     effective solution is to alter the underlying network topology</a:t>
            </a:r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788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259CE-0080-4CA1-EA38-3C9A9A7F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65ADDE38-B152-C6DE-6DB7-429BF908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088412"/>
            <a:ext cx="8699500" cy="4681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5016EE-BF71-5E75-F039-CD54C2B2B2E1}"/>
              </a:ext>
            </a:extLst>
          </p:cNvPr>
          <p:cNvSpPr txBox="1"/>
          <p:nvPr/>
        </p:nvSpPr>
        <p:spPr>
          <a:xfrm>
            <a:off x="1409700" y="5880100"/>
            <a:ext cx="10591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Figure 11: Scenario-wise survival percentage and scores on the L2RPN WCCI 2020 challenge data (Offline)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868E81-FDAF-F0E1-A423-16D1DDEF0D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+mj-lt"/>
                <a:cs typeface="+mj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97333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ECEA-8A8E-3E75-0DF0-A518CD3E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190E0-A865-BC80-0706-17CAD617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dirty="0" smtClean="0"/>
              <a:t>21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69F5E97-1AA9-1D4F-BCF5-711CDA74B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757387"/>
              </p:ext>
            </p:extLst>
          </p:nvPr>
        </p:nvGraphicFramePr>
        <p:xfrm>
          <a:off x="791088" y="2211233"/>
          <a:ext cx="10618463" cy="260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48">
                  <a:extLst>
                    <a:ext uri="{9D8B030D-6E8A-4147-A177-3AD203B41FA5}">
                      <a16:colId xmlns:a16="http://schemas.microsoft.com/office/drawing/2014/main" val="2718362991"/>
                    </a:ext>
                  </a:extLst>
                </a:gridCol>
                <a:gridCol w="1873250">
                  <a:extLst>
                    <a:ext uri="{9D8B030D-6E8A-4147-A177-3AD203B41FA5}">
                      <a16:colId xmlns:a16="http://schemas.microsoft.com/office/drawing/2014/main" val="1291634314"/>
                    </a:ext>
                  </a:extLst>
                </a:gridCol>
                <a:gridCol w="2014220">
                  <a:extLst>
                    <a:ext uri="{9D8B030D-6E8A-4147-A177-3AD203B41FA5}">
                      <a16:colId xmlns:a16="http://schemas.microsoft.com/office/drawing/2014/main" val="497298108"/>
                    </a:ext>
                  </a:extLst>
                </a:gridCol>
                <a:gridCol w="1127122">
                  <a:extLst>
                    <a:ext uri="{9D8B030D-6E8A-4147-A177-3AD203B41FA5}">
                      <a16:colId xmlns:a16="http://schemas.microsoft.com/office/drawing/2014/main" val="3873428076"/>
                    </a:ext>
                  </a:extLst>
                </a:gridCol>
                <a:gridCol w="2412999">
                  <a:extLst>
                    <a:ext uri="{9D8B030D-6E8A-4147-A177-3AD203B41FA5}">
                      <a16:colId xmlns:a16="http://schemas.microsoft.com/office/drawing/2014/main" val="2762980957"/>
                    </a:ext>
                  </a:extLst>
                </a:gridCol>
                <a:gridCol w="1381124">
                  <a:extLst>
                    <a:ext uri="{9D8B030D-6E8A-4147-A177-3AD203B41FA5}">
                      <a16:colId xmlns:a16="http://schemas.microsoft.com/office/drawing/2014/main" val="51093283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NeurIPS</a:t>
                      </a:r>
                      <a:r>
                        <a:rPr lang="en-US" dirty="0"/>
                        <a:t> (Online)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err="1"/>
                        <a:t>NeurIPS</a:t>
                      </a:r>
                      <a:r>
                        <a:rPr lang="en-US" dirty="0"/>
                        <a:t> (Offline)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WCCI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# actions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Run-time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40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Do_Nothing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052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expert_heuristic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1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lujixiang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824.58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33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binbinchen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 + 1255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503.88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159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rl_agent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61.06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 + 500 + redispatch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358.82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PowRL</a:t>
                      </a:r>
                      <a:r>
                        <a:rPr lang="en-US" dirty="0"/>
                        <a:t> (Ours)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61.48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206 + 34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/>
                        <a:t>353.36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21826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03F3BB8-D052-9AD8-CF4A-2E6EE599C5D0}"/>
              </a:ext>
            </a:extLst>
          </p:cNvPr>
          <p:cNvSpPr txBox="1"/>
          <p:nvPr/>
        </p:nvSpPr>
        <p:spPr>
          <a:xfrm>
            <a:off x="3606800" y="5049903"/>
            <a:ext cx="4978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Table 1: Performance on L2RPN Challenge Datasets</a:t>
            </a:r>
          </a:p>
        </p:txBody>
      </p:sp>
    </p:spTree>
    <p:extLst>
      <p:ext uri="{BB962C8B-B14F-4D97-AF65-F5344CB8AC3E}">
        <p14:creationId xmlns:p14="http://schemas.microsoft.com/office/powerpoint/2010/main" val="414769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2572-8140-1E5C-8803-5D8C20F1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Grid2Op Environment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7BED7-CDE9-DB56-0D67-3D47DD656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Offers flexibility to work with realistic scenarios, execute contingency events. </a:t>
            </a:r>
            <a:endParaRPr lang="en-US" dirty="0"/>
          </a:p>
          <a:p>
            <a:pPr algn="just"/>
            <a:r>
              <a:rPr lang="en-US" dirty="0">
                <a:ea typeface="+mn-lt"/>
                <a:cs typeface="+mn-lt"/>
              </a:rPr>
              <a:t>The challenge scenario consists of industry standard synthetic IEEE-118 network with 36 substations, 59 lines and 22 generators. The remaining part of the IEEE-118 network is represented as an inter-connected load. </a:t>
            </a:r>
          </a:p>
          <a:p>
            <a:pPr algn="just"/>
            <a:r>
              <a:rPr lang="en-US" dirty="0">
                <a:ea typeface="+mn-lt"/>
                <a:cs typeface="+mn-lt"/>
              </a:rPr>
              <a:t>Challenge dataset equipped with realistic production and consumption scenarios, as well as adversarial attacks.</a:t>
            </a:r>
          </a:p>
          <a:p>
            <a:pPr algn="just"/>
            <a:r>
              <a:rPr lang="en-US" dirty="0">
                <a:cs typeface="Calibri"/>
              </a:rPr>
              <a:t>Demand-Supply balance should be maintained else episode terminates.</a:t>
            </a:r>
          </a:p>
          <a:p>
            <a:pPr algn="just"/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73E9C-62A7-D6AE-913A-4EE49FEE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3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2B8B6014-A9BD-36DC-301A-DAE8AFF9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304820" y="1576082"/>
            <a:ext cx="6413480" cy="40754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C89C9-FBC6-85B9-29FB-930AC91D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4" descr="Shape&#10;&#10;Description automatically generated">
            <a:extLst>
              <a:ext uri="{FF2B5EF4-FFF2-40B4-BE49-F238E27FC236}">
                <a16:creationId xmlns:a16="http://schemas.microsoft.com/office/drawing/2014/main" id="{42BA74B2-C59F-6F88-D0E6-6FA2009B2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5" y="1570832"/>
            <a:ext cx="1809750" cy="1520825"/>
          </a:xfrm>
          <a:prstGeom prst="rect">
            <a:avLst/>
          </a:prstGeom>
        </p:spPr>
      </p:pic>
      <p:pic>
        <p:nvPicPr>
          <p:cNvPr id="12" name="Picture 5" descr="Shape&#10;&#10;Description automatically generated">
            <a:extLst>
              <a:ext uri="{FF2B5EF4-FFF2-40B4-BE49-F238E27FC236}">
                <a16:creationId xmlns:a16="http://schemas.microsoft.com/office/drawing/2014/main" id="{FF8BBA7B-16E7-FE4E-2EBB-00D99550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1572822"/>
            <a:ext cx="1816100" cy="15152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D2D176-33AA-F17C-D7C4-A2B4CE55AB61}"/>
              </a:ext>
            </a:extLst>
          </p:cNvPr>
          <p:cNvSpPr txBox="1"/>
          <p:nvPr/>
        </p:nvSpPr>
        <p:spPr>
          <a:xfrm>
            <a:off x="508000" y="6000749"/>
            <a:ext cx="8562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Figure 2: Synthetic IEEE-118 network consisting of 36 substations, 59 lines, 22 generators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C7F34D-BA26-B08E-927D-C8D53883CB24}"/>
              </a:ext>
            </a:extLst>
          </p:cNvPr>
          <p:cNvSpPr txBox="1"/>
          <p:nvPr/>
        </p:nvSpPr>
        <p:spPr>
          <a:xfrm>
            <a:off x="6967255" y="4172733"/>
            <a:ext cx="47371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number of valid topological reconfigurations for a double busbar substation comprising of </a:t>
            </a:r>
            <a:r>
              <a:rPr lang="en-US" dirty="0" err="1"/>
              <a:t>N</a:t>
            </a:r>
            <a:r>
              <a:rPr lang="en-US" baseline="-25000" dirty="0" err="1"/>
              <a:t>line</a:t>
            </a:r>
            <a:r>
              <a:rPr lang="en-US" dirty="0"/>
              <a:t> lines, N</a:t>
            </a:r>
            <a:r>
              <a:rPr lang="en-US" baseline="-25000" dirty="0"/>
              <a:t>g</a:t>
            </a:r>
            <a:r>
              <a:rPr lang="en-US" dirty="0"/>
              <a:t> generators, and </a:t>
            </a:r>
            <a:r>
              <a:rPr lang="en-US" dirty="0" err="1"/>
              <a:t>N</a:t>
            </a:r>
            <a:r>
              <a:rPr lang="en-US" baseline="-25000" dirty="0" err="1"/>
              <a:t>load</a:t>
            </a:r>
            <a:r>
              <a:rPr lang="en-US" dirty="0"/>
              <a:t> loads </a:t>
            </a:r>
          </a:p>
          <a:p>
            <a:r>
              <a:rPr lang="en-US" dirty="0"/>
              <a:t>is</a:t>
            </a:r>
            <a:endParaRPr lang="en-US" dirty="0">
              <a:cs typeface="Calibri"/>
            </a:endParaRPr>
          </a:p>
        </p:txBody>
      </p:sp>
      <p:pic>
        <p:nvPicPr>
          <p:cNvPr id="24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C7E357E4-ED58-7783-D362-49DA9CCBA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112" y="5093167"/>
            <a:ext cx="3490520" cy="352425"/>
          </a:xfrm>
          <a:prstGeom prst="rect">
            <a:avLst/>
          </a:prstGeom>
        </p:spPr>
      </p:pic>
      <p:pic>
        <p:nvPicPr>
          <p:cNvPr id="26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8495758-C25E-187F-FB01-75CA12E10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070" y="5449742"/>
            <a:ext cx="3479800" cy="381422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19FB6F3A-AC94-D207-A98E-DC2DD1AF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Humongous action space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6D5F0-93C5-A6C4-D538-B94B4F032A86}"/>
              </a:ext>
            </a:extLst>
          </p:cNvPr>
          <p:cNvSpPr txBox="1"/>
          <p:nvPr/>
        </p:nvSpPr>
        <p:spPr>
          <a:xfrm>
            <a:off x="7501003" y="3210837"/>
            <a:ext cx="46012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Figure 3: Examples of  Valid (left) and invalid (right) topological configuration at a double busbar substation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087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B5C4-679A-33C7-DBA1-A748140C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Challenges in Controlling Power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497DB-66EB-87BB-1A87-F7801FE9F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dirty="0" err="1">
                <a:ea typeface="+mn-lt"/>
                <a:cs typeface="+mn-lt"/>
              </a:rPr>
              <a:t>Combinatorially</a:t>
            </a:r>
            <a:r>
              <a:rPr lang="en-US" dirty="0">
                <a:ea typeface="+mn-lt"/>
                <a:cs typeface="+mn-lt"/>
              </a:rPr>
              <a:t> many actions : The number of actions increases exponentially with the number of elements, and for substation 16 it counts nearly 65k.</a:t>
            </a:r>
            <a:endParaRPr lang="en-US" dirty="0">
              <a:cs typeface="Calibri" panose="020F0502020204030204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Uncertainty with renewables : Weather-related changes that significantly affect power generation  may force the operator to take immediate remedial action in order to avoid transmission loss failures or eventual blackouts.</a:t>
            </a:r>
          </a:p>
          <a:p>
            <a:pPr algn="just"/>
            <a:r>
              <a:rPr lang="en-US" dirty="0">
                <a:ea typeface="+mn-lt"/>
                <a:cs typeface="+mn-lt"/>
              </a:rPr>
              <a:t>Adversarial attacks : The L2RPN challenge operates with a heuristically designed opponent to mimic the N − 1 security criterion in power networks, it acts in an environment parallel to the RL agent and affects the power grid through forced contingencies.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1C1A3-AA55-525E-23F5-6B192B7A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664EB-C5D3-4358-053E-A56786EC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2C9A-E5EB-7206-B55D-A9BF83B9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4" descr="Shape&#10;&#10;Description automatically generated">
            <a:extLst>
              <a:ext uri="{FF2B5EF4-FFF2-40B4-BE49-F238E27FC236}">
                <a16:creationId xmlns:a16="http://schemas.microsoft.com/office/drawing/2014/main" id="{221DA92D-B289-0D82-901F-BE52A5917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5" y="4250532"/>
            <a:ext cx="2151658" cy="1597025"/>
          </a:xfrm>
        </p:spPr>
      </p:pic>
      <p:pic>
        <p:nvPicPr>
          <p:cNvPr id="7" name="Picture 7" descr="Shape, icon&#10;&#10;Description automatically generated">
            <a:extLst>
              <a:ext uri="{FF2B5EF4-FFF2-40B4-BE49-F238E27FC236}">
                <a16:creationId xmlns:a16="http://schemas.microsoft.com/office/drawing/2014/main" id="{E3C0467B-EC0F-307E-6104-1D2B60CB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2019300"/>
            <a:ext cx="1498600" cy="1485900"/>
          </a:xfrm>
          <a:prstGeom prst="rect">
            <a:avLst/>
          </a:prstGeom>
        </p:spPr>
      </p:pic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25749BFF-2F59-D0C8-B394-97353B42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0" y="4381500"/>
            <a:ext cx="1460500" cy="14605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F8215A07-E85D-C986-02BF-25A02DD48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43100"/>
            <a:ext cx="1485900" cy="1485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3DE5A9-AA43-5FB4-378B-80F51E5342AE}"/>
              </a:ext>
            </a:extLst>
          </p:cNvPr>
          <p:cNvSpPr txBox="1"/>
          <p:nvPr/>
        </p:nvSpPr>
        <p:spPr>
          <a:xfrm>
            <a:off x="2654299" y="2301875"/>
            <a:ext cx="36163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Do Nothing action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Doesn't change the status of elements and survives nearly 24%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DBE6E-F5F4-04CD-587B-0BB4419546FB}"/>
              </a:ext>
            </a:extLst>
          </p:cNvPr>
          <p:cNvSpPr txBox="1"/>
          <p:nvPr/>
        </p:nvSpPr>
        <p:spPr>
          <a:xfrm>
            <a:off x="8191498" y="2162175"/>
            <a:ext cx="35782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Line action includes the line reconnection/disconnection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Agent can only reconnect lines once the cooldown is over</a:t>
            </a:r>
            <a:endParaRPr lang="en-US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48891-1FE1-0751-8414-E8F55F94359D}"/>
              </a:ext>
            </a:extLst>
          </p:cNvPr>
          <p:cNvSpPr txBox="1"/>
          <p:nvPr/>
        </p:nvSpPr>
        <p:spPr>
          <a:xfrm>
            <a:off x="2654300" y="4533900"/>
            <a:ext cx="30353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Switching elements bus at the substation.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Flexibility offered is un-explored due very large action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2097EB-2677-0D06-10A3-2C60FCDDE1DC}"/>
              </a:ext>
            </a:extLst>
          </p:cNvPr>
          <p:cNvSpPr txBox="1"/>
          <p:nvPr/>
        </p:nvSpPr>
        <p:spPr>
          <a:xfrm>
            <a:off x="8191500" y="4533900"/>
            <a:ext cx="3175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Generator redispatch actions modify production to operate power network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Results in high operating cost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394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E05E-EC46-DB4E-3CA1-56C4981F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Rules and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72333-CC54-33BB-3BCE-74D5525A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119A55-1F8B-E512-42FC-40EE5336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2205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 Constraints:</a:t>
            </a:r>
            <a:endParaRPr lang="en-US"/>
          </a:p>
          <a:p>
            <a:pPr marL="914400" lvl="1" indent="-457200" algn="just"/>
            <a:r>
              <a:rPr lang="en-US" dirty="0">
                <a:ea typeface="+mn-lt"/>
                <a:cs typeface="+mn-lt"/>
              </a:rPr>
              <a:t>Demand-Supply balance should be maintained at any time without load shedding</a:t>
            </a:r>
            <a:endParaRPr lang="en-US" dirty="0">
              <a:cs typeface="Calibri"/>
            </a:endParaRPr>
          </a:p>
          <a:p>
            <a:pPr marL="914400" lvl="1" indent="-457200" algn="just"/>
            <a:r>
              <a:rPr lang="en-US" dirty="0">
                <a:cs typeface="Calibri"/>
              </a:rPr>
              <a:t>Electrical islands are not allowed</a:t>
            </a:r>
          </a:p>
          <a:p>
            <a:pPr marL="914400" lvl="1" indent="-457200" algn="just"/>
            <a:r>
              <a:rPr lang="en-US" dirty="0">
                <a:cs typeface="Calibri"/>
              </a:rPr>
              <a:t>Tripping of power plant not allowed</a:t>
            </a:r>
          </a:p>
          <a:p>
            <a:pPr marL="914400" lvl="1" indent="-457200" algn="just"/>
            <a:r>
              <a:rPr lang="en-US" dirty="0">
                <a:cs typeface="Calibri"/>
              </a:rPr>
              <a:t>Action on an element has certain cooldown to avoid degradation cost</a:t>
            </a:r>
          </a:p>
          <a:p>
            <a:pPr marL="914400" lvl="1" indent="-457200" algn="just"/>
            <a:endParaRPr lang="en-US" dirty="0">
              <a:cs typeface="Calibri"/>
            </a:endParaRPr>
          </a:p>
          <a:p>
            <a:pPr marL="0" indent="0" algn="just">
              <a:buNone/>
            </a:pPr>
            <a:r>
              <a:rPr lang="en-US" dirty="0">
                <a:cs typeface="Calibri"/>
              </a:rPr>
              <a:t>Evaluation:</a:t>
            </a:r>
          </a:p>
          <a:p>
            <a:pPr marL="914400" lvl="1" indent="-457200" algn="just"/>
            <a:r>
              <a:rPr lang="en-US" dirty="0">
                <a:cs typeface="Calibri"/>
              </a:rPr>
              <a:t>In </a:t>
            </a:r>
            <a:r>
              <a:rPr lang="en-US" dirty="0" err="1">
                <a:cs typeface="Calibri"/>
              </a:rPr>
              <a:t>NeurIPS</a:t>
            </a:r>
            <a:r>
              <a:rPr lang="en-US" dirty="0">
                <a:cs typeface="Calibri"/>
              </a:rPr>
              <a:t> challenge data, agent is evaluated over 24 episodic weekly scenarios</a:t>
            </a:r>
          </a:p>
          <a:p>
            <a:pPr marL="914400" lvl="1" indent="-457200" algn="just"/>
            <a:r>
              <a:rPr lang="en-US" dirty="0">
                <a:cs typeface="Calibri"/>
              </a:rPr>
              <a:t>In WCCI challenge dataset, agent is evaluated over 10 different 3-day long scenarios</a:t>
            </a:r>
          </a:p>
          <a:p>
            <a:pPr marL="914400" lvl="1" indent="-457200" algn="just"/>
            <a:r>
              <a:rPr lang="en-US" dirty="0">
                <a:cs typeface="Calibri"/>
              </a:rPr>
              <a:t>Score is calculated based on operating cost and losses due to blackout</a:t>
            </a:r>
            <a:endParaRPr lang="en-US">
              <a:cs typeface="Calibri" panose="020F0502020204030204"/>
            </a:endParaRPr>
          </a:p>
          <a:p>
            <a:pPr marL="914400" lvl="1" indent="-457200" algn="just"/>
            <a:r>
              <a:rPr lang="en-US" dirty="0">
                <a:cs typeface="Calibri"/>
              </a:rPr>
              <a:t>Agent with less operating cost and less blackout will get higher score</a:t>
            </a:r>
          </a:p>
          <a:p>
            <a:pPr marL="457200" lvl="1" indent="0" algn="just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052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5FB8-15B2-182A-BDBC-C796B6DD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1E3D-F865-8D50-B4D8-AC19B9C17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283"/>
            <a:ext cx="10515600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PPO trains a stochastic policy in an on-policy way. </a:t>
            </a:r>
            <a:endParaRPr lang="en-US" dirty="0">
              <a:cs typeface="Calibri" panose="020F0502020204030204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PPO can be used for environments with either discrete or continuous action spaces.</a:t>
            </a:r>
            <a:endParaRPr lang="en-US" dirty="0">
              <a:cs typeface="Calibri" panose="020F0502020204030204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There are two primary variants of </a:t>
            </a:r>
            <a:r>
              <a:rPr lang="en-US" b="1" dirty="0">
                <a:ea typeface="+mn-lt"/>
                <a:cs typeface="+mn-lt"/>
              </a:rPr>
              <a:t>PPO</a:t>
            </a:r>
            <a:r>
              <a:rPr lang="en-US" dirty="0">
                <a:ea typeface="+mn-lt"/>
                <a:cs typeface="+mn-lt"/>
              </a:rPr>
              <a:t>: PPO-Penalty and PPO-Clip.</a:t>
            </a:r>
            <a:endParaRPr lang="en-US" dirty="0">
              <a:cs typeface="Calibri"/>
            </a:endParaRPr>
          </a:p>
          <a:p>
            <a:pPr algn="just"/>
            <a:r>
              <a:rPr lang="en-US" b="1" dirty="0">
                <a:ea typeface="+mn-lt"/>
                <a:cs typeface="+mn-lt"/>
              </a:rPr>
              <a:t>PPO-Penalty</a:t>
            </a:r>
            <a:r>
              <a:rPr lang="en-US" dirty="0">
                <a:ea typeface="+mn-lt"/>
                <a:cs typeface="+mn-lt"/>
              </a:rPr>
              <a:t> approximately solves a KL-constrained update like TRPO, but penalizes the KL-divergence in the objective function instead of making it a hard constraint, and automatically adjusts the penalty coefficient over the course of training so that it’s scaled appropriately.</a:t>
            </a:r>
            <a:endParaRPr lang="en-US" dirty="0">
              <a:cs typeface="Calibri" panose="020F0502020204030204"/>
            </a:endParaRPr>
          </a:p>
          <a:p>
            <a:pPr algn="just"/>
            <a:r>
              <a:rPr lang="en-US" b="1" dirty="0">
                <a:ea typeface="+mn-lt"/>
                <a:cs typeface="+mn-lt"/>
              </a:rPr>
              <a:t>PPO-Clip</a:t>
            </a:r>
            <a:r>
              <a:rPr lang="en-US" dirty="0">
                <a:ea typeface="+mn-lt"/>
                <a:cs typeface="+mn-lt"/>
              </a:rPr>
              <a:t> doesn’t have a KL-divergence term in the objective and doesn’t have a constraint at all. Instead relies on specialized clipping in the objective function to remove incentives for the new policy to get far from the old policy.</a:t>
            </a:r>
            <a:endParaRPr lang="en-US" dirty="0">
              <a:cs typeface="Calibri" panose="020F0502020204030204"/>
            </a:endParaRPr>
          </a:p>
          <a:p>
            <a:pPr marL="0" indent="0" algn="just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C8839-E770-2108-90D9-9E46A7EE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B176F-9EFF-95A6-A532-E1FBAD417EAF}"/>
              </a:ext>
            </a:extLst>
          </p:cNvPr>
          <p:cNvSpPr txBox="1"/>
          <p:nvPr/>
        </p:nvSpPr>
        <p:spPr>
          <a:xfrm>
            <a:off x="520700" y="6064249"/>
            <a:ext cx="11061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Ref : </a:t>
            </a:r>
            <a:r>
              <a:rPr lang="en-US" dirty="0">
                <a:ea typeface="+mn-lt"/>
                <a:cs typeface="+mn-lt"/>
              </a:rPr>
              <a:t>https://spinningup.openai.com/en/latest/algorithms/ppo.html?highlight=PPO#documentation-pytorch-version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14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0830-82C8-6793-31DB-63E9F66C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PPO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5C814-F6C8-9DF6-421F-71439C8FC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 A2C objective could be written as,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The new objective proposed by PPO is, </a:t>
            </a:r>
          </a:p>
          <a:p>
            <a:endParaRPr lang="en-US" dirty="0">
              <a:cs typeface="Calibri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However, if we just start to blindly maximize this value, it may lead to a very large update to the policy weights. To limit the update, the clipped objective is used.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223B2-F74C-AAAD-71BF-87F98202B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8F1426-87CB-65AF-0AF6-11916EE4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31" y="1821051"/>
            <a:ext cx="3724405" cy="43929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80ECFC-155D-D249-2973-51D456B8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650859"/>
            <a:ext cx="2743200" cy="846473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39A63FF-9B96-ED8F-0D91-0A4127934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674" y="5119873"/>
            <a:ext cx="7263007" cy="7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2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Motivating Example</vt:lpstr>
      <vt:lpstr>Grid2Op Environment</vt:lpstr>
      <vt:lpstr>Humongous action space</vt:lpstr>
      <vt:lpstr>Challenges in Controlling Power Network</vt:lpstr>
      <vt:lpstr>Action</vt:lpstr>
      <vt:lpstr>Rules and Evaluation</vt:lpstr>
      <vt:lpstr>PPO</vt:lpstr>
      <vt:lpstr>PPO </vt:lpstr>
      <vt:lpstr>PPO Algorithm</vt:lpstr>
      <vt:lpstr>State</vt:lpstr>
      <vt:lpstr>Actions and Reward</vt:lpstr>
      <vt:lpstr>Heuristic-guided topological actions</vt:lpstr>
      <vt:lpstr>Optimal Action Selection</vt:lpstr>
      <vt:lpstr>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1047</cp:revision>
  <dcterms:created xsi:type="dcterms:W3CDTF">2022-08-23T07:03:17Z</dcterms:created>
  <dcterms:modified xsi:type="dcterms:W3CDTF">2022-08-25T04:14:43Z</dcterms:modified>
</cp:coreProperties>
</file>